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3" r:id="rId3"/>
    <p:sldId id="258" r:id="rId4"/>
    <p:sldId id="259" r:id="rId5"/>
    <p:sldId id="260" r:id="rId6"/>
    <p:sldId id="261" r:id="rId7"/>
    <p:sldId id="275" r:id="rId8"/>
    <p:sldId id="283" r:id="rId9"/>
    <p:sldId id="274" r:id="rId10"/>
    <p:sldId id="264" r:id="rId11"/>
    <p:sldId id="265" r:id="rId12"/>
    <p:sldId id="266" r:id="rId13"/>
    <p:sldId id="267" r:id="rId14"/>
    <p:sldId id="268" r:id="rId15"/>
    <p:sldId id="273" r:id="rId16"/>
    <p:sldId id="270" r:id="rId17"/>
    <p:sldId id="276" r:id="rId18"/>
    <p:sldId id="272" r:id="rId19"/>
    <p:sldId id="277" r:id="rId20"/>
    <p:sldId id="310" r:id="rId21"/>
    <p:sldId id="311" r:id="rId22"/>
    <p:sldId id="338" r:id="rId23"/>
    <p:sldId id="339" r:id="rId24"/>
    <p:sldId id="340" r:id="rId25"/>
    <p:sldId id="341" r:id="rId26"/>
    <p:sldId id="314" r:id="rId27"/>
    <p:sldId id="315" r:id="rId28"/>
    <p:sldId id="284" r:id="rId29"/>
    <p:sldId id="320" r:id="rId30"/>
    <p:sldId id="321" r:id="rId31"/>
    <p:sldId id="335" r:id="rId32"/>
    <p:sldId id="336" r:id="rId33"/>
    <p:sldId id="337" r:id="rId34"/>
    <p:sldId id="278" r:id="rId35"/>
    <p:sldId id="301" r:id="rId36"/>
    <p:sldId id="298" r:id="rId37"/>
    <p:sldId id="303" r:id="rId38"/>
    <p:sldId id="302" r:id="rId39"/>
    <p:sldId id="334" r:id="rId40"/>
    <p:sldId id="299" r:id="rId41"/>
    <p:sldId id="300" r:id="rId42"/>
    <p:sldId id="285" r:id="rId43"/>
    <p:sldId id="304" r:id="rId44"/>
    <p:sldId id="286" r:id="rId45"/>
    <p:sldId id="308" r:id="rId46"/>
    <p:sldId id="306" r:id="rId47"/>
    <p:sldId id="309" r:id="rId48"/>
    <p:sldId id="307" r:id="rId49"/>
    <p:sldId id="279" r:id="rId50"/>
    <p:sldId id="287" r:id="rId51"/>
    <p:sldId id="288" r:id="rId52"/>
    <p:sldId id="292" r:id="rId53"/>
    <p:sldId id="305" r:id="rId54"/>
    <p:sldId id="296" r:id="rId55"/>
    <p:sldId id="297" r:id="rId56"/>
    <p:sldId id="294" r:id="rId57"/>
    <p:sldId id="295" r:id="rId58"/>
    <p:sldId id="317" r:id="rId59"/>
    <p:sldId id="330" r:id="rId60"/>
    <p:sldId id="318" r:id="rId61"/>
    <p:sldId id="328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607D8B"/>
    <a:srgbClr val="D0D9E9"/>
    <a:srgbClr val="F2F2F2"/>
    <a:srgbClr val="DEB9F9"/>
    <a:srgbClr val="92D9DC"/>
    <a:srgbClr val="BBD08B"/>
    <a:srgbClr val="F6B7B3"/>
    <a:srgbClr val="B9B9B9"/>
    <a:srgbClr val="AB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F0E32-ADED-436B-8F88-4E098BEC661D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1BBA2-0DF9-4521-BA63-0585D3487E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94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01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10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1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18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77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25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73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1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57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0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A324-7105-4F23-B9DB-8DC7433FAD45}" type="datetimeFigureOut">
              <a:rPr lang="zh-TW" altLang="en-US" smtClean="0"/>
              <a:t>2019/12/23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71EE6-47E7-400E-B16E-FF4242C75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26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49" y="951098"/>
            <a:ext cx="3360394" cy="336039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839245" y="2594229"/>
            <a:ext cx="772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汙水處理一水資源控管</a:t>
            </a:r>
            <a:endParaRPr lang="en-US" altLang="zh-TW" sz="48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40230" y="3425226"/>
            <a:ext cx="5089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2196F3"/>
                </a:solidFill>
              </a:rPr>
              <a:t>Water Treatment</a:t>
            </a:r>
            <a:r>
              <a:rPr lang="zh-TW" altLang="en-US" sz="3200" b="1" dirty="0" smtClean="0">
                <a:solidFill>
                  <a:srgbClr val="2196F3"/>
                </a:solidFill>
              </a:rPr>
              <a:t> </a:t>
            </a:r>
            <a:r>
              <a:rPr lang="en-US" altLang="zh-TW" sz="3200" b="1" dirty="0">
                <a:solidFill>
                  <a:srgbClr val="2196F3"/>
                </a:solidFill>
              </a:rPr>
              <a:t>P</a:t>
            </a:r>
            <a:r>
              <a:rPr lang="en-US" altLang="zh-TW" sz="3200" b="1" dirty="0" smtClean="0">
                <a:solidFill>
                  <a:srgbClr val="2196F3"/>
                </a:solidFill>
              </a:rPr>
              <a:t>lant</a:t>
            </a:r>
            <a:endParaRPr lang="zh-TW" altLang="en-US" sz="3200" b="1" dirty="0">
              <a:solidFill>
                <a:srgbClr val="2196F3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80642" y="5692120"/>
            <a:ext cx="4279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</a:t>
            </a:r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北大學 統計學系四年級</a:t>
            </a:r>
            <a:endParaRPr lang="en-US" altLang="zh-TW" sz="20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劉又瑄 藍雍淵 蔡岱融</a:t>
            </a:r>
            <a:endParaRPr lang="zh-TW" altLang="en-US" sz="20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99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</a:rPr>
              <a:t>Exploratory Data Analysis (EDA)</a:t>
            </a:r>
            <a:endParaRPr lang="en-US" altLang="zh-TW" sz="48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62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B4B569D-0243-9844-9DF8-B0FAEF96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68" y="766294"/>
            <a:ext cx="10044235" cy="59945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511D6C-D1C4-654D-8DC3-7DCD8DB730B1}"/>
              </a:ext>
            </a:extLst>
          </p:cNvPr>
          <p:cNvSpPr txBox="1"/>
          <p:nvPr/>
        </p:nvSpPr>
        <p:spPr>
          <a:xfrm>
            <a:off x="532660" y="257452"/>
            <a:ext cx="6755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Kernel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63931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35ED00-EDF7-5646-9490-D34D104C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0" y="827979"/>
            <a:ext cx="10811220" cy="603002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44D4DA6-96CD-3848-9BDF-40D01FB7C329}"/>
              </a:ext>
            </a:extLst>
          </p:cNvPr>
          <p:cNvSpPr txBox="1"/>
          <p:nvPr/>
        </p:nvSpPr>
        <p:spPr>
          <a:xfrm>
            <a:off x="585926" y="275208"/>
            <a:ext cx="4625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Boxplot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F6044D-4717-8349-BEC8-7481FEEC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75" y="861134"/>
            <a:ext cx="9562791" cy="59968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54722F-44F9-F245-B3CF-02796B698363}"/>
              </a:ext>
            </a:extLst>
          </p:cNvPr>
          <p:cNvSpPr txBox="1"/>
          <p:nvPr/>
        </p:nvSpPr>
        <p:spPr>
          <a:xfrm>
            <a:off x="541537" y="284085"/>
            <a:ext cx="572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Correlation</a:t>
            </a:r>
            <a:r>
              <a:rPr kumimoji="1" lang="en-US" altLang="zh-TW" sz="2800" b="1" dirty="0">
                <a:solidFill>
                  <a:srgbClr val="607D8B"/>
                </a:solidFill>
              </a:rPr>
              <a:t> Coefficient</a:t>
            </a:r>
            <a:endParaRPr lang="en-US" altLang="zh-TW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BDA8E5-C08D-4E4D-8A2C-456BEB0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3" y="830432"/>
            <a:ext cx="9644109" cy="602756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1A60B7A-47CE-A24F-A438-3719AAD43637}"/>
              </a:ext>
            </a:extLst>
          </p:cNvPr>
          <p:cNvSpPr txBox="1"/>
          <p:nvPr/>
        </p:nvSpPr>
        <p:spPr>
          <a:xfrm>
            <a:off x="577048" y="230819"/>
            <a:ext cx="48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38804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4900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9A0AB5-1077-304B-AC76-A5129743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72" y="816746"/>
            <a:ext cx="9991788" cy="59436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AAEB2AB-B909-4441-A212-05FAEB7F88CC}"/>
              </a:ext>
            </a:extLst>
          </p:cNvPr>
          <p:cNvSpPr txBox="1"/>
          <p:nvPr/>
        </p:nvSpPr>
        <p:spPr>
          <a:xfrm>
            <a:off x="470517" y="142043"/>
            <a:ext cx="669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</a:rPr>
              <a:t>Aggregations for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29870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EB88CB7-E64A-6A40-A2BE-73247458A800}"/>
              </a:ext>
            </a:extLst>
          </p:cNvPr>
          <p:cNvSpPr txBox="1"/>
          <p:nvPr/>
        </p:nvSpPr>
        <p:spPr>
          <a:xfrm>
            <a:off x="470517" y="85581"/>
            <a:ext cx="248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Imputation</a:t>
            </a:r>
            <a:endParaRPr kumimoji="1" lang="zh-TW" altLang="en-US" sz="2000" b="1" dirty="0">
              <a:solidFill>
                <a:srgbClr val="607D8B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F9D4F1-D2C3-214F-84F6-24B0C0E5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07"/>
          <a:stretch/>
        </p:blipFill>
        <p:spPr>
          <a:xfrm>
            <a:off x="470517" y="564641"/>
            <a:ext cx="7265307" cy="6293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0784FE6-534C-F24F-99C2-97F3AC3BBF23}"/>
                  </a:ext>
                </a:extLst>
              </p:cNvPr>
              <p:cNvSpPr txBox="1"/>
              <p:nvPr/>
            </p:nvSpPr>
            <p:spPr>
              <a:xfrm>
                <a:off x="7913451" y="2762655"/>
                <a:ext cx="37338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kumimoji="1" lang="en-US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0784FE6-534C-F24F-99C2-97F3AC3BB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1" y="2762655"/>
                <a:ext cx="3733800" cy="1344342"/>
              </a:xfrm>
              <a:prstGeom prst="rect">
                <a:avLst/>
              </a:prstGeom>
              <a:blipFill>
                <a:blip r:embed="rId3"/>
                <a:stretch>
                  <a:fillRect l="-5424" t="-120755" b="-1820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9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3837E5B-4417-704E-9834-48396BD40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88599"/>
              </p:ext>
            </p:extLst>
          </p:nvPr>
        </p:nvGraphicFramePr>
        <p:xfrm>
          <a:off x="949909" y="994874"/>
          <a:ext cx="10244832" cy="210343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7472">
                  <a:extLst>
                    <a:ext uri="{9D8B030D-6E8A-4147-A177-3AD203B41FA5}">
                      <a16:colId xmlns:a16="http://schemas.microsoft.com/office/drawing/2014/main" val="218681381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1708514237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849870904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103960155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68137182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576589711"/>
                    </a:ext>
                  </a:extLst>
                </a:gridCol>
              </a:tblGrid>
              <a:tr h="525858">
                <a:tc>
                  <a:txBody>
                    <a:bodyPr/>
                    <a:lstStyle/>
                    <a:p>
                      <a:r>
                        <a:rPr lang="en-US" altLang="zh-TW" dirty="0"/>
                        <a:t>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 = 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00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334394506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277017945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160405219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05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KNN.Median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265637655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257449712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259266191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14136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KNN.Trimmean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492046088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373429193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334394506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277017945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217761130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6893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DDE359-0164-8B4C-9E08-1921006288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1383" y="3224654"/>
          <a:ext cx="10244832" cy="210343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7472">
                  <a:extLst>
                    <a:ext uri="{9D8B030D-6E8A-4147-A177-3AD203B41FA5}">
                      <a16:colId xmlns:a16="http://schemas.microsoft.com/office/drawing/2014/main" val="218681381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1708514237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849870904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103960155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681371823"/>
                    </a:ext>
                  </a:extLst>
                </a:gridCol>
                <a:gridCol w="1707472">
                  <a:extLst>
                    <a:ext uri="{9D8B030D-6E8A-4147-A177-3AD203B41FA5}">
                      <a16:colId xmlns:a16="http://schemas.microsoft.com/office/drawing/2014/main" val="2576589711"/>
                    </a:ext>
                  </a:extLst>
                </a:gridCol>
              </a:tblGrid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SSE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6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7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8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9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K = 10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00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KNN.Mean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172719942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185245075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189605331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197136518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217799651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605202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KNN.Median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246303899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250485818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252480125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248698266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248827966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14136"/>
                  </a:ext>
                </a:extLst>
              </a:tr>
              <a:tr h="525858">
                <a:tc>
                  <a:txBody>
                    <a:bodyPr/>
                    <a:lstStyle/>
                    <a:p>
                      <a:r>
                        <a:rPr lang="en-US" altLang="zh-TW" sz="1900" dirty="0" err="1"/>
                        <a:t>KNN.Trimmean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225358420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236814124 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234058962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233648223</a:t>
                      </a:r>
                      <a:endParaRPr lang="zh-TW" alt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900" dirty="0"/>
                        <a:t>256569715</a:t>
                      </a:r>
                      <a:endParaRPr lang="zh-TW" alt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6893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8C79EC-E9F3-A84C-8BB0-EAE2BE24C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9908" y="5557998"/>
          <a:ext cx="6835808" cy="74168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08952">
                  <a:extLst>
                    <a:ext uri="{9D8B030D-6E8A-4147-A177-3AD203B41FA5}">
                      <a16:colId xmlns:a16="http://schemas.microsoft.com/office/drawing/2014/main" val="2931526182"/>
                    </a:ext>
                  </a:extLst>
                </a:gridCol>
                <a:gridCol w="1708952">
                  <a:extLst>
                    <a:ext uri="{9D8B030D-6E8A-4147-A177-3AD203B41FA5}">
                      <a16:colId xmlns:a16="http://schemas.microsoft.com/office/drawing/2014/main" val="2586477264"/>
                    </a:ext>
                  </a:extLst>
                </a:gridCol>
                <a:gridCol w="1708952">
                  <a:extLst>
                    <a:ext uri="{9D8B030D-6E8A-4147-A177-3AD203B41FA5}">
                      <a16:colId xmlns:a16="http://schemas.microsoft.com/office/drawing/2014/main" val="4294416320"/>
                    </a:ext>
                  </a:extLst>
                </a:gridCol>
                <a:gridCol w="1708952">
                  <a:extLst>
                    <a:ext uri="{9D8B030D-6E8A-4147-A177-3AD203B41FA5}">
                      <a16:colId xmlns:a16="http://schemas.microsoft.com/office/drawing/2014/main" val="4157155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norm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9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210895406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642006914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429817930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8402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B1F33B-E95C-1543-A9DB-E2EF3B0115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58577" y="5557998"/>
          <a:ext cx="3036163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40958">
                  <a:extLst>
                    <a:ext uri="{9D8B030D-6E8A-4147-A177-3AD203B41FA5}">
                      <a16:colId xmlns:a16="http://schemas.microsoft.com/office/drawing/2014/main" val="2388860295"/>
                    </a:ext>
                  </a:extLst>
                </a:gridCol>
                <a:gridCol w="1295205">
                  <a:extLst>
                    <a:ext uri="{9D8B030D-6E8A-4147-A177-3AD203B41FA5}">
                      <a16:colId xmlns:a16="http://schemas.microsoft.com/office/drawing/2014/main" val="3756296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Minimum  SSE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K=5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41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KNN.Mean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160405219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1008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A601B31F-B4FC-6245-BF4D-DD1831AD728B}"/>
              </a:ext>
            </a:extLst>
          </p:cNvPr>
          <p:cNvSpPr txBox="1"/>
          <p:nvPr/>
        </p:nvSpPr>
        <p:spPr>
          <a:xfrm>
            <a:off x="461639" y="159798"/>
            <a:ext cx="531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Sum of Squared Errors (SSE)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6724" y="3685032"/>
            <a:ext cx="47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n&gt;&gt;p</a:t>
            </a:r>
            <a:r>
              <a:rPr lang="en-US" altLang="zh-TW" sz="3600" b="1" dirty="0">
                <a:solidFill>
                  <a:srgbClr val="2196F3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(527x38)</a:t>
            </a:r>
          </a:p>
        </p:txBody>
      </p:sp>
    </p:spTree>
    <p:extLst>
      <p:ext uri="{BB962C8B-B14F-4D97-AF65-F5344CB8AC3E}">
        <p14:creationId xmlns:p14="http://schemas.microsoft.com/office/powerpoint/2010/main" val="17228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接點 58"/>
          <p:cNvCxnSpPr/>
          <p:nvPr/>
        </p:nvCxnSpPr>
        <p:spPr>
          <a:xfrm>
            <a:off x="2593637" y="4140865"/>
            <a:ext cx="0" cy="12119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9397075" y="4110895"/>
            <a:ext cx="0" cy="12119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22" idx="2"/>
          </p:cNvCxnSpPr>
          <p:nvPr/>
        </p:nvCxnSpPr>
        <p:spPr>
          <a:xfrm flipV="1">
            <a:off x="1486306" y="3327062"/>
            <a:ext cx="898454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832104" y="46656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Oval 21"/>
          <p:cNvSpPr/>
          <p:nvPr/>
        </p:nvSpPr>
        <p:spPr>
          <a:xfrm>
            <a:off x="8244182" y="2369111"/>
            <a:ext cx="2226672" cy="2075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5B9BD5"/>
              </a:solidFill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8310324" y="2171881"/>
            <a:ext cx="2120487" cy="2290125"/>
            <a:chOff x="2419781" y="3324136"/>
            <a:chExt cx="2120487" cy="2290125"/>
          </a:xfrm>
        </p:grpSpPr>
        <p:pic>
          <p:nvPicPr>
            <p:cNvPr id="21" name="Picture 4" descr="ãwater treatment iconãçåçæå°çµ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781" y="3324136"/>
              <a:ext cx="2120487" cy="229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/>
            <p:cNvSpPr txBox="1"/>
            <p:nvPr/>
          </p:nvSpPr>
          <p:spPr>
            <a:xfrm>
              <a:off x="2917853" y="4969743"/>
              <a:ext cx="1307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汙水處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理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1486306" y="2289219"/>
            <a:ext cx="2226672" cy="2075687"/>
            <a:chOff x="4572918" y="1322056"/>
            <a:chExt cx="2226672" cy="2075687"/>
          </a:xfrm>
        </p:grpSpPr>
        <p:sp>
          <p:nvSpPr>
            <p:cNvPr id="22" name="Oval 21"/>
            <p:cNvSpPr/>
            <p:nvPr/>
          </p:nvSpPr>
          <p:spPr>
            <a:xfrm>
              <a:off x="4572918" y="1322056"/>
              <a:ext cx="2226672" cy="20756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5B9BD5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865541" y="2773592"/>
              <a:ext cx="1805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人口急遽上升</a:t>
              </a:r>
              <a:endPara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432" y="1401948"/>
              <a:ext cx="1371644" cy="1371644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865244" y="2289218"/>
            <a:ext cx="2226672" cy="2075687"/>
            <a:chOff x="7192648" y="3443269"/>
            <a:chExt cx="2226672" cy="2075687"/>
          </a:xfrm>
        </p:grpSpPr>
        <p:sp>
          <p:nvSpPr>
            <p:cNvPr id="23" name="Oval 21"/>
            <p:cNvSpPr/>
            <p:nvPr/>
          </p:nvSpPr>
          <p:spPr>
            <a:xfrm>
              <a:off x="7192648" y="3443269"/>
              <a:ext cx="2226672" cy="207568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5B9BD5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692244" y="4864836"/>
              <a:ext cx="13075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</a:t>
              </a:r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272" y="3721512"/>
              <a:ext cx="1289424" cy="1289424"/>
            </a:xfrm>
            <a:prstGeom prst="rect">
              <a:avLst/>
            </a:prstGeom>
          </p:spPr>
        </p:pic>
      </p:grpSp>
      <p:cxnSp>
        <p:nvCxnSpPr>
          <p:cNvPr id="54" name="直線接點 53"/>
          <p:cNvCxnSpPr/>
          <p:nvPr/>
        </p:nvCxnSpPr>
        <p:spPr>
          <a:xfrm flipV="1">
            <a:off x="2593637" y="5322855"/>
            <a:ext cx="6803438" cy="2997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4015911" y="3016384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452045" y="3016383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 rot="16200000">
            <a:off x="2082685" y="4341208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 rot="10800000">
            <a:off x="5152268" y="5069581"/>
            <a:ext cx="97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B9B9B9"/>
                </a:solidFill>
              </a:rPr>
              <a:t>&gt;</a:t>
            </a:r>
            <a:endParaRPr lang="zh-TW" altLang="en-US" sz="3200" dirty="0">
              <a:solidFill>
                <a:srgbClr val="B9B9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" y="765526"/>
            <a:ext cx="11027665" cy="57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5" y="1561378"/>
            <a:ext cx="5824673" cy="43639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9" y="1560861"/>
            <a:ext cx="6018925" cy="43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-180" r="304" b="13356"/>
          <a:stretch/>
        </p:blipFill>
        <p:spPr>
          <a:xfrm>
            <a:off x="1527884" y="1302616"/>
            <a:ext cx="8610050" cy="48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2" t="3333" r="72" b="11818"/>
          <a:stretch/>
        </p:blipFill>
        <p:spPr>
          <a:xfrm>
            <a:off x="2435468" y="1204546"/>
            <a:ext cx="8109385" cy="44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1" t="3333"/>
          <a:stretch/>
        </p:blipFill>
        <p:spPr>
          <a:xfrm>
            <a:off x="276871" y="664943"/>
            <a:ext cx="7655169" cy="48081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2484" b="7939"/>
          <a:stretch/>
        </p:blipFill>
        <p:spPr>
          <a:xfrm>
            <a:off x="276871" y="745626"/>
            <a:ext cx="7019033" cy="40235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7" t="3141" b="4039"/>
          <a:stretch/>
        </p:blipFill>
        <p:spPr>
          <a:xfrm>
            <a:off x="4692334" y="664943"/>
            <a:ext cx="7499666" cy="46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r="531" b="24245"/>
          <a:stretch/>
        </p:blipFill>
        <p:spPr>
          <a:xfrm>
            <a:off x="2038879" y="1178169"/>
            <a:ext cx="7426182" cy="38592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 t="1665" b="11789"/>
          <a:stretch/>
        </p:blipFill>
        <p:spPr>
          <a:xfrm>
            <a:off x="1907929" y="1099039"/>
            <a:ext cx="8182708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4299556-2BC5-124D-A677-B508A19CA742}"/>
              </a:ext>
            </a:extLst>
          </p:cNvPr>
          <p:cNvSpPr txBox="1"/>
          <p:nvPr/>
        </p:nvSpPr>
        <p:spPr>
          <a:xfrm>
            <a:off x="374320" y="156031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77" y="679251"/>
            <a:ext cx="10069251" cy="59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94053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 smtClean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Dim</a:t>
                      </a:r>
                      <a:endParaRPr lang="en-US" altLang="zh-TW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0.0940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0.01068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0.1143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0.1173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0.1226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0.1284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0.1559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0.1717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0.1767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0.1941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0.2037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0.2424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0.2703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0.2751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0.2898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0.2991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0.3145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0.3392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0.3592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0.3702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0.3806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0.3927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0.4031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0.4181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0.4348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0.4480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0.4617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0.4724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0.4773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0.5081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0.5300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0.5405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0.5485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0.5544 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0.5604</a:t>
                      </a:r>
                      <a:endParaRPr lang="zh-TW" altLang="en-US" sz="160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73795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0.1157 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0.1211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0.1325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0.1399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0.1454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kern="12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0.1494</a:t>
                      </a:r>
                      <a:endParaRPr lang="zh-TW" altLang="en-US" sz="1600" b="0" kern="12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06724" y="3685032"/>
            <a:ext cx="476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n&gt;&gt;p</a:t>
            </a:r>
            <a:r>
              <a:rPr lang="en-US" altLang="zh-TW" sz="3600" b="1" dirty="0">
                <a:solidFill>
                  <a:srgbClr val="2196F3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(527x38)</a:t>
            </a:r>
          </a:p>
        </p:txBody>
      </p:sp>
    </p:spTree>
    <p:extLst>
      <p:ext uri="{BB962C8B-B14F-4D97-AF65-F5344CB8AC3E}">
        <p14:creationId xmlns:p14="http://schemas.microsoft.com/office/powerpoint/2010/main" val="14199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67779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4.357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0.675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0.745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685610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745643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3.429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70149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85254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6074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6.810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-704088" y="175659"/>
            <a:ext cx="48475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Scale Data</a:t>
            </a:r>
          </a:p>
        </p:txBody>
      </p:sp>
      <p:sp>
        <p:nvSpPr>
          <p:cNvPr id="15" name="橢圓 14"/>
          <p:cNvSpPr/>
          <p:nvPr/>
        </p:nvSpPr>
        <p:spPr>
          <a:xfrm rot="446048">
            <a:off x="2817962" y="2059775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rot="446048">
            <a:off x="6813891" y="2515170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446048">
            <a:off x="10818962" y="2140140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33168" y="3013502"/>
            <a:ext cx="77256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660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3957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17.235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0.230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0.421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20592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0.7924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13045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3.240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40300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28438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9.381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8841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6.5057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-91440" y="163774"/>
            <a:ext cx="48475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Scale Data with Bound</a:t>
            </a:r>
          </a:p>
        </p:txBody>
      </p:sp>
      <p:sp>
        <p:nvSpPr>
          <p:cNvPr id="15" name="橢圓 14"/>
          <p:cNvSpPr/>
          <p:nvPr/>
        </p:nvSpPr>
        <p:spPr>
          <a:xfrm rot="446048">
            <a:off x="2808818" y="2103563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rot="446048">
            <a:off x="6713306" y="4612839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 rot="446048">
            <a:off x="10818962" y="2061455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0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796" y="-274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Data </a:t>
            </a:r>
            <a:r>
              <a:rPr lang="en-US" altLang="zh-TW" sz="2800" b="1" dirty="0">
                <a:solidFill>
                  <a:srgbClr val="607D8B"/>
                </a:solidFill>
                <a:latin typeface="+mn-lt"/>
              </a:rPr>
              <a:t>&amp; </a:t>
            </a:r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Bounded-Raw </a:t>
            </a:r>
            <a:r>
              <a:rPr lang="en-US" altLang="zh-TW" sz="2800" b="1" dirty="0">
                <a:solidFill>
                  <a:srgbClr val="607D8B"/>
                </a:solidFill>
                <a:latin typeface="+mn-lt"/>
              </a:rPr>
              <a:t>D</a:t>
            </a:r>
            <a:r>
              <a:rPr lang="en-US" altLang="zh-TW" sz="2800" b="1" dirty="0" smtClean="0">
                <a:solidFill>
                  <a:srgbClr val="607D8B"/>
                </a:solidFill>
                <a:latin typeface="+mn-lt"/>
              </a:rPr>
              <a:t>ata with Complete Linkage</a:t>
            </a:r>
            <a:endParaRPr lang="zh-TW" altLang="en-US" sz="2800" b="1" dirty="0">
              <a:solidFill>
                <a:srgbClr val="607D8B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8" y="940776"/>
            <a:ext cx="10843789" cy="56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3150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Data &amp; Bounded-Raw Data with </a:t>
            </a:r>
            <a:r>
              <a:rPr lang="en-US" altLang="zh-TW" sz="2800" b="1" dirty="0" smtClean="0">
                <a:solidFill>
                  <a:srgbClr val="607D8B"/>
                </a:solidFill>
                <a:latin typeface="Calibri" panose="020F0502020204030204"/>
              </a:rPr>
              <a:t>Single </a:t>
            </a:r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Linkage</a:t>
            </a:r>
            <a:endParaRPr lang="zh-TW" altLang="en-US" sz="3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" y="1051559"/>
            <a:ext cx="10856606" cy="56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037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Data &amp; Bounded-Raw Data with </a:t>
            </a:r>
            <a:r>
              <a:rPr lang="en-US" altLang="zh-TW" sz="2800" b="1" dirty="0" smtClean="0">
                <a:solidFill>
                  <a:srgbClr val="607D8B"/>
                </a:solidFill>
                <a:latin typeface="Calibri" panose="020F0502020204030204"/>
              </a:rPr>
              <a:t>Average </a:t>
            </a:r>
            <a:r>
              <a:rPr lang="en-US" altLang="zh-TW" sz="2800" b="1" dirty="0">
                <a:solidFill>
                  <a:srgbClr val="607D8B"/>
                </a:solidFill>
                <a:latin typeface="Calibri" panose="020F0502020204030204"/>
              </a:rPr>
              <a:t>Linkage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64" y="1055077"/>
            <a:ext cx="10489635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39896" y="3657600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n=p (38x38)</a:t>
            </a:r>
          </a:p>
        </p:txBody>
      </p:sp>
    </p:spTree>
    <p:extLst>
      <p:ext uri="{BB962C8B-B14F-4D97-AF65-F5344CB8AC3E}">
        <p14:creationId xmlns:p14="http://schemas.microsoft.com/office/powerpoint/2010/main" val="18305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9915"/>
            <a:ext cx="8156448" cy="57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57" y="664943"/>
            <a:ext cx="8626159" cy="59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5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82" y="804196"/>
            <a:ext cx="8428915" cy="56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58" y="664943"/>
            <a:ext cx="8626158" cy="59461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57" y="664943"/>
            <a:ext cx="8626159" cy="594616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112264" y="3026664"/>
            <a:ext cx="6208776" cy="9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5811012" y="841250"/>
            <a:ext cx="13716" cy="5413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168896" y="3196188"/>
            <a:ext cx="1152144" cy="11563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有機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汙染物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較少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155948" y="841250"/>
            <a:ext cx="1554480" cy="62107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懸浮固體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2556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1369568" y="356836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汙水處理流程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02487" y="1735029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初步處理</a:t>
            </a:r>
            <a:endParaRPr lang="zh-TW" altLang="en-US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23169" y="1736239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2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2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sz="22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13761" y="1747714"/>
            <a:ext cx="1563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級處理</a:t>
            </a:r>
            <a:endParaRPr lang="zh-TW" altLang="en-US" sz="22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>
            <a:stCxn id="26" idx="1"/>
            <a:endCxn id="25" idx="3"/>
          </p:cNvCxnSpPr>
          <p:nvPr/>
        </p:nvCxnSpPr>
        <p:spPr>
          <a:xfrm>
            <a:off x="-385428" y="3574492"/>
            <a:ext cx="13015425" cy="49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87" y="2726997"/>
            <a:ext cx="1295907" cy="1295907"/>
          </a:xfrm>
          <a:prstGeom prst="rect">
            <a:avLst/>
          </a:prstGeom>
        </p:spPr>
      </p:pic>
      <p:pic>
        <p:nvPicPr>
          <p:cNvPr id="4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99" y="1525664"/>
            <a:ext cx="3788663" cy="40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05" y="1544235"/>
            <a:ext cx="3788663" cy="40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3324945" y="3356099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5118" y="3374670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573" y="2979362"/>
            <a:ext cx="1289424" cy="128942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28" y="2929780"/>
            <a:ext cx="1289424" cy="1289424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161408" y="3346671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730890" y="3384097"/>
            <a:ext cx="978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rgbClr val="5B9BD5"/>
                </a:solidFill>
              </a:rPr>
              <a:t>&gt;</a:t>
            </a:r>
            <a:endParaRPr lang="zh-TW" altLang="en-US" sz="2200" dirty="0">
              <a:solidFill>
                <a:srgbClr val="5B9BD5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847590" y="4780104"/>
            <a:ext cx="2148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塑膠袋</a:t>
            </a:r>
            <a:endParaRPr lang="en-US" altLang="zh-TW" sz="22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鐵鋁罐</a:t>
            </a:r>
            <a:endParaRPr lang="zh-TW" altLang="en-US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790503" y="4933992"/>
            <a:ext cx="214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2200" b="1" dirty="0" smtClean="0">
                <a:solidFill>
                  <a:srgbClr val="BF9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懸浮固體</a:t>
            </a:r>
            <a:endParaRPr lang="zh-TW" altLang="en-US" sz="2200" b="1" dirty="0">
              <a:solidFill>
                <a:srgbClr val="BF9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13761" y="4933991"/>
            <a:ext cx="214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 </a:t>
            </a:r>
            <a:r>
              <a:rPr lang="zh-TW" altLang="en-US" sz="22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有機汙染物</a:t>
            </a:r>
            <a:endParaRPr lang="zh-TW" altLang="en-US" sz="22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36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4299556-2BC5-124D-A677-B508A19CA742}"/>
              </a:ext>
            </a:extLst>
          </p:cNvPr>
          <p:cNvSpPr txBox="1"/>
          <p:nvPr/>
        </p:nvSpPr>
        <p:spPr>
          <a:xfrm>
            <a:off x="374320" y="156031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8" y="752403"/>
            <a:ext cx="10852428" cy="57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02497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 smtClean="0"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Dim</a:t>
                      </a:r>
                      <a:endParaRPr lang="en-US" altLang="zh-TW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微軟正黑體" panose="020B0604030504040204" pitchFamily="34" charset="-120"/>
                        </a:rPr>
                        <a:t>K= 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0.3861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0.3660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0.3825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0.4034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0.4333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0.4343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0.4666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0.5289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0.6029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0.6385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0.6361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0.6139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30510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0.3333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0.3247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0.3371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0.3594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0.3474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0.3482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0.4113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0.4297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0.4762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0.5543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0.4731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0.4508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0.5396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0.5173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0.4692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71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39896" y="3657600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n=p (38x38)</a:t>
            </a:r>
          </a:p>
        </p:txBody>
      </p:sp>
    </p:spTree>
    <p:extLst>
      <p:ext uri="{BB962C8B-B14F-4D97-AF65-F5344CB8AC3E}">
        <p14:creationId xmlns:p14="http://schemas.microsoft.com/office/powerpoint/2010/main" val="40913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55435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25.671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31712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35870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2790530" y="2487611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3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7" y="533186"/>
            <a:ext cx="9851659" cy="601099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37" y="533186"/>
            <a:ext cx="9851659" cy="60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87083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25.671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04743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934201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6557589" y="2147887"/>
            <a:ext cx="1075746" cy="1172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374020"/>
            <a:ext cx="10132306" cy="61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91249"/>
              </p:ext>
            </p:extLst>
          </p:nvPr>
        </p:nvGraphicFramePr>
        <p:xfrm>
          <a:off x="3346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25.671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0.392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0.157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529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55541"/>
              </p:ext>
            </p:extLst>
          </p:nvPr>
        </p:nvGraphicFramePr>
        <p:xfrm>
          <a:off x="3346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5.391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0.783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933066"/>
              </p:ext>
            </p:extLst>
          </p:nvPr>
        </p:nvGraphicFramePr>
        <p:xfrm>
          <a:off x="4361098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0.582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0.299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17691"/>
              </p:ext>
            </p:extLst>
          </p:nvPr>
        </p:nvGraphicFramePr>
        <p:xfrm>
          <a:off x="4361098" y="3862452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915244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7272"/>
              </p:ext>
            </p:extLst>
          </p:nvPr>
        </p:nvGraphicFramePr>
        <p:xfrm>
          <a:off x="8387499" y="1740876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2.929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0.567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/>
                        <a:t>0.301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705720" y="93336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17602"/>
              </p:ext>
            </p:extLst>
          </p:nvPr>
        </p:nvGraphicFramePr>
        <p:xfrm>
          <a:off x="8387499" y="3856724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5.861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4" name="橢圓 13"/>
          <p:cNvSpPr/>
          <p:nvPr/>
        </p:nvSpPr>
        <p:spPr>
          <a:xfrm rot="446048">
            <a:off x="10828105" y="2505898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5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4" y="460034"/>
            <a:ext cx="9879091" cy="60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Dimension Reduction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634740" y="3621024"/>
            <a:ext cx="450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n&lt;&lt;p (20x38)</a:t>
            </a:r>
          </a:p>
        </p:txBody>
      </p:sp>
    </p:spTree>
    <p:extLst>
      <p:ext uri="{BB962C8B-B14F-4D97-AF65-F5344CB8AC3E}">
        <p14:creationId xmlns:p14="http://schemas.microsoft.com/office/powerpoint/2010/main" val="33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33168" y="3013502"/>
            <a:ext cx="77256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312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977E3A-C25E-AE4C-8250-9C0E45D967F4}"/>
              </a:ext>
            </a:extLst>
          </p:cNvPr>
          <p:cNvSpPr txBox="1"/>
          <p:nvPr/>
        </p:nvSpPr>
        <p:spPr>
          <a:xfrm>
            <a:off x="447472" y="141723"/>
            <a:ext cx="475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607D8B"/>
                </a:solidFill>
              </a:rPr>
              <a:t>Principal Components Analysis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E7096B-5D97-8D4E-A334-B7D36B8F0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/>
          <a:stretch/>
        </p:blipFill>
        <p:spPr>
          <a:xfrm>
            <a:off x="447472" y="666239"/>
            <a:ext cx="4867557" cy="61917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DA2521-1916-0A4D-B916-920D1E55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72" y="335307"/>
            <a:ext cx="7092828" cy="63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4299556-2BC5-124D-A677-B508A19CA742}"/>
              </a:ext>
            </a:extLst>
          </p:cNvPr>
          <p:cNvSpPr txBox="1"/>
          <p:nvPr/>
        </p:nvSpPr>
        <p:spPr>
          <a:xfrm>
            <a:off x="328600" y="229184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 err="1">
                <a:solidFill>
                  <a:srgbClr val="607D8B"/>
                </a:solidFill>
              </a:rPr>
              <a:t>Isomap</a:t>
            </a:r>
            <a:endParaRPr kumimoji="1" lang="zh-TW" altLang="en-US" sz="2800" b="1" dirty="0">
              <a:solidFill>
                <a:srgbClr val="607D8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952B59-F97A-764E-B8D7-77190301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35" y="111185"/>
            <a:ext cx="8826389" cy="67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945535"/>
              </p:ext>
            </p:extLst>
          </p:nvPr>
        </p:nvGraphicFramePr>
        <p:xfrm>
          <a:off x="2510959" y="697523"/>
          <a:ext cx="8224097" cy="28137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893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0.0602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0.0727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0.0837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0.0539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0.0874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0.0664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0.0737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0.0789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0.0592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0.0673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0.0852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0.1263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0.1037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0.0816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0.0852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0.1319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160523"/>
            <a:ext cx="23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rgbClr val="607D8B"/>
                </a:solidFill>
              </a:rPr>
              <a:t>LCMC</a:t>
            </a:r>
            <a:endParaRPr kumimoji="1" lang="zh-TW" altLang="en-US" sz="32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377925"/>
              </p:ext>
            </p:extLst>
          </p:nvPr>
        </p:nvGraphicFramePr>
        <p:xfrm>
          <a:off x="2510960" y="3774092"/>
          <a:ext cx="8224096" cy="28137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4892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600521573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2357290414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90115769"/>
                    </a:ext>
                  </a:extLst>
                </a:gridCol>
                <a:gridCol w="1151534">
                  <a:extLst>
                    <a:ext uri="{9D8B030D-6E8A-4147-A177-3AD203B41FA5}">
                      <a16:colId xmlns:a16="http://schemas.microsoft.com/office/drawing/2014/main" val="3589167431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Dim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 = 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K =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0.6592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0.5602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0.5477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0.6509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0.5959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0.5477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0.5816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0.7068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608876802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0.6968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0.6425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0.5887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0.5414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0.4985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0.4587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99586784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1144862" y="1998085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0070C0"/>
                </a:solidFill>
              </a:rPr>
              <a:t>PCA</a:t>
            </a:r>
            <a:endParaRPr kumimoji="1"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843110" y="5014912"/>
            <a:ext cx="234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chemeClr val="accent2">
                    <a:lumMod val="75000"/>
                  </a:schemeClr>
                </a:solidFill>
              </a:rPr>
              <a:t>ISOMAP</a:t>
            </a:r>
            <a:endParaRPr kumimoji="1"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5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Clustering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634740" y="3621024"/>
            <a:ext cx="4507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2196F3"/>
                </a:solidFill>
                <a:ea typeface="微軟正黑體" panose="020B0604030504040204" pitchFamily="34" charset="-120"/>
              </a:rPr>
              <a:t>Data Set : n&lt;&lt;p (20x38)</a:t>
            </a:r>
          </a:p>
        </p:txBody>
      </p:sp>
    </p:spTree>
    <p:extLst>
      <p:ext uri="{BB962C8B-B14F-4D97-AF65-F5344CB8AC3E}">
        <p14:creationId xmlns:p14="http://schemas.microsoft.com/office/powerpoint/2010/main" val="28662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1141"/>
              </p:ext>
            </p:extLst>
          </p:nvPr>
        </p:nvGraphicFramePr>
        <p:xfrm>
          <a:off x="175200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11.639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0.527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0.606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2070224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Complete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522215"/>
              </p:ext>
            </p:extLst>
          </p:nvPr>
        </p:nvGraphicFramePr>
        <p:xfrm>
          <a:off x="1752003" y="3819812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744.48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92.221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204.65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71503"/>
              </p:ext>
            </p:extLst>
          </p:nvPr>
        </p:nvGraphicFramePr>
        <p:xfrm>
          <a:off x="618684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Internal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Score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Clusters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Connectivity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Dunn 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r>
                        <a:rPr lang="en-US" altLang="zh-TW" sz="2000" b="0" dirty="0"/>
                        <a:t>Silhouette</a:t>
                      </a:r>
                      <a:endParaRPr lang="zh-TW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6089"/>
              </p:ext>
            </p:extLst>
          </p:nvPr>
        </p:nvGraphicFramePr>
        <p:xfrm>
          <a:off x="6186843" y="3825540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1086.5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79.275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211.33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740989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Single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 rot="446048">
            <a:off x="4165808" y="2061328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446048">
            <a:off x="8560394" y="2140139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7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05362"/>
              </p:ext>
            </p:extLst>
          </p:nvPr>
        </p:nvGraphicFramePr>
        <p:xfrm>
          <a:off x="1761146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11.64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Dunn 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Silhouette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0.606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2079368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Average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85371"/>
              </p:ext>
            </p:extLst>
          </p:nvPr>
        </p:nvGraphicFramePr>
        <p:xfrm>
          <a:off x="1761146" y="3825540"/>
          <a:ext cx="3606380" cy="2009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914.61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93.932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199.92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80587"/>
              </p:ext>
            </p:extLst>
          </p:nvPr>
        </p:nvGraphicFramePr>
        <p:xfrm>
          <a:off x="6186843" y="1703964"/>
          <a:ext cx="3606381" cy="160787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49898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993386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063097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Internal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8.836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Dunn 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0.478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Silhouette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2999"/>
              </p:ext>
            </p:extLst>
          </p:nvPr>
        </p:nvGraphicFramePr>
        <p:xfrm>
          <a:off x="6186843" y="3825540"/>
          <a:ext cx="3606380" cy="2004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10684">
                  <a:extLst>
                    <a:ext uri="{9D8B030D-6E8A-4147-A177-3AD203B41FA5}">
                      <a16:colId xmlns:a16="http://schemas.microsoft.com/office/drawing/2014/main" val="2367435667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750065078"/>
                    </a:ext>
                  </a:extLst>
                </a:gridCol>
                <a:gridCol w="1147848">
                  <a:extLst>
                    <a:ext uri="{9D8B030D-6E8A-4147-A177-3AD203B41FA5}">
                      <a16:colId xmlns:a16="http://schemas.microsoft.com/office/drawing/2014/main" val="3419907413"/>
                    </a:ext>
                  </a:extLst>
                </a:gridCol>
              </a:tblGrid>
              <a:tr h="2319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Stability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360284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APN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746.86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70446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97.1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02403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FOM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205.4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70933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6740989" y="896448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>
                <a:solidFill>
                  <a:srgbClr val="607D8B"/>
                </a:solidFill>
              </a:rPr>
              <a:t>Ward’s Linkage</a:t>
            </a:r>
            <a:endParaRPr kumimoji="1" lang="zh-TW" altLang="en-US" sz="2800" b="1" dirty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 rot="446048">
            <a:off x="4125553" y="4956492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 rot="446048">
            <a:off x="8615258" y="2057844"/>
            <a:ext cx="526193" cy="497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8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E9D2E7-F910-BA47-83F8-718C0F67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64777C-CBD3-CE47-AF54-224A0DBC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46504" y="3013501"/>
            <a:ext cx="82844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231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1201544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01544" y="2880024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4435472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C58F5D9-13D8-7649-BABC-344051E35CC2}"/>
              </a:ext>
            </a:extLst>
          </p:cNvPr>
          <p:cNvSpPr txBox="1"/>
          <p:nvPr/>
        </p:nvSpPr>
        <p:spPr>
          <a:xfrm>
            <a:off x="7849232" y="2057400"/>
            <a:ext cx="2969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sz="2800" b="1" dirty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49232" y="2880024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270880" y="2880023"/>
            <a:ext cx="267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851275" y="2683490"/>
            <a:ext cx="3244896" cy="1540304"/>
            <a:chOff x="388428" y="2145063"/>
            <a:chExt cx="2522525" cy="248180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1" name="圓角矩形 2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95647" y="2284522"/>
              <a:ext cx="1766366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方法選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擇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38990" y="3084803"/>
              <a:ext cx="1723023" cy="6446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PCA 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404570" y="2683490"/>
            <a:ext cx="3244896" cy="1540304"/>
            <a:chOff x="388428" y="2145063"/>
            <a:chExt cx="2522525" cy="248180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7" name="圓角矩形 26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95647" y="2284522"/>
              <a:ext cx="1535330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限制</a:t>
              </a:r>
              <a:endPara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38990" y="3084803"/>
              <a:ext cx="1723023" cy="6446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汙水處理領域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7990058" y="2696633"/>
            <a:ext cx="3244896" cy="1540304"/>
            <a:chOff x="388428" y="2145063"/>
            <a:chExt cx="2522525" cy="248180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1" name="圓角矩形 3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95647" y="2284522"/>
              <a:ext cx="1901558" cy="7438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  <a:endPara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38990" y="3084803"/>
              <a:ext cx="1723023" cy="11405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極端值</a:t>
              </a:r>
              <a:endPara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資料處理方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</a:t>
              </a:r>
              <a:endPara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4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32104" y="46656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資料背景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88" y="1384847"/>
            <a:ext cx="419608" cy="41960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74596" y="1385588"/>
            <a:ext cx="323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西班牙 巴塞隆納</a:t>
            </a:r>
            <a:endParaRPr lang="en-US" altLang="zh-TW" sz="24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304411"/>
              </p:ext>
            </p:extLst>
          </p:nvPr>
        </p:nvGraphicFramePr>
        <p:xfrm>
          <a:off x="1778508" y="3513217"/>
          <a:ext cx="8174736" cy="250835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62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01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Q_E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ZN_E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PH_E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RD_SED_G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 1990-01-01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41230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0.35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7.6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99.4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1990-01-02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7386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1.40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7.9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100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1990-01-03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34535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1.00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7.8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 1991-10-30</a:t>
                      </a:r>
                      <a:endParaRPr lang="zh-TW" altLang="en-US" dirty="0" smtClean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1524.0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1.60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7.9</a:t>
                      </a:r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31750" marR="3175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effectLst/>
                        </a:rPr>
                        <a:t>99.2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1778508" y="1986355"/>
            <a:ext cx="303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527</a:t>
            </a:r>
            <a:r>
              <a:rPr lang="en-US" altLang="zh-TW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個紀錄</a:t>
            </a:r>
            <a:endParaRPr lang="en-US" altLang="zh-TW" sz="26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r>
              <a:rPr lang="en-US" altLang="zh-TW" sz="2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個水質指標</a:t>
            </a:r>
            <a:endParaRPr lang="en-US" altLang="zh-TW" sz="26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2.9%</a:t>
            </a:r>
            <a:r>
              <a:rPr lang="en-US" altLang="zh-TW" sz="25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5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</a:t>
            </a:r>
            <a:endParaRPr lang="en-US" altLang="zh-TW" sz="2500" b="1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6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402336" y="99911"/>
            <a:ext cx="44805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4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Reference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40080" y="1124712"/>
            <a:ext cx="90799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2196F3"/>
                </a:solidFill>
              </a:rPr>
              <a:t>UCI Machine Learning Repository: Wastewater Treatment Plant Data Set</a:t>
            </a:r>
            <a:endParaRPr lang="en-US" altLang="zh-TW" sz="2400" dirty="0">
              <a:solidFill>
                <a:srgbClr val="2196F3"/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https://archive.ics.uci.edu/ml/datasets/water+treatment+plant</a:t>
            </a:r>
          </a:p>
          <a:p>
            <a:endParaRPr lang="en-US" altLang="zh-TW" sz="2000" dirty="0" smtClean="0">
              <a:solidFill>
                <a:srgbClr val="2196F3"/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Primary</a:t>
            </a:r>
            <a:r>
              <a:rPr lang="en-US" altLang="zh-TW" sz="2000" dirty="0">
                <a:solidFill>
                  <a:srgbClr val="2196F3"/>
                </a:solidFill>
              </a:rPr>
              <a:t>, Secondary, and Tertiary Wastewater Treatment: How Do They Work?</a:t>
            </a:r>
          </a:p>
          <a:p>
            <a:r>
              <a:rPr lang="en-US" altLang="zh-TW" dirty="0" err="1" smtClean="0">
                <a:solidFill>
                  <a:schemeClr val="bg1">
                    <a:lumMod val="50000"/>
                  </a:schemeClr>
                </a:solidFill>
              </a:rPr>
              <a:t>Organica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https://www.organicawater.com/primary-secondary-tertiary-wastewater-treatment-work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  <a:p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000" dirty="0">
                <a:solidFill>
                  <a:srgbClr val="2196F3"/>
                </a:solidFill>
              </a:rPr>
              <a:t>Wastewater Treatment </a:t>
            </a:r>
            <a:r>
              <a:rPr lang="en-US" altLang="zh-TW" sz="2000" dirty="0" smtClean="0">
                <a:solidFill>
                  <a:srgbClr val="2196F3"/>
                </a:solidFill>
              </a:rPr>
              <a:t>Processes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(Sep 12th-15th, 2016) by Dr.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Arun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Kumar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An </a:t>
            </a:r>
            <a:r>
              <a:rPr lang="en-US" altLang="zh-TW" sz="2000" dirty="0">
                <a:solidFill>
                  <a:srgbClr val="2196F3"/>
                </a:solidFill>
              </a:rPr>
              <a:t>Insight over Water Treatment Plans Dataset </a:t>
            </a:r>
            <a:endParaRPr lang="en-US" altLang="zh-TW" sz="2000" dirty="0" smtClean="0">
              <a:solidFill>
                <a:srgbClr val="2196F3"/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using </a:t>
            </a:r>
            <a:r>
              <a:rPr lang="en-US" altLang="zh-TW" sz="2000" dirty="0">
                <a:solidFill>
                  <a:srgbClr val="2196F3"/>
                </a:solidFill>
              </a:rPr>
              <a:t>Machine Learning EDA</a:t>
            </a:r>
          </a:p>
          <a:p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medium.com/greyatom/an-insight-over-water-treatment-plans-dataset-using-machine-learning-eda-48bfaee22016 </a:t>
            </a:r>
          </a:p>
          <a:p>
            <a:endParaRPr lang="en-US" altLang="zh-TW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sz="2000" dirty="0" smtClean="0">
                <a:solidFill>
                  <a:srgbClr val="2196F3"/>
                </a:solidFill>
              </a:rPr>
              <a:t>Applying Machine Learning Methods to Wastewater Treatment Plant Data</a:t>
            </a:r>
            <a:r>
              <a:rPr lang="en-US" altLang="zh-TW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Joaquim Comas, 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Saso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Dzeroski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</a:rPr>
              <a:t> and Miquel Sanchez-</a:t>
            </a:r>
            <a:r>
              <a:rPr lang="en-US" altLang="zh-TW" sz="1600" dirty="0" err="1" smtClean="0">
                <a:solidFill>
                  <a:schemeClr val="bg1">
                    <a:lumMod val="50000"/>
                  </a:schemeClr>
                </a:solidFill>
              </a:rPr>
              <a:t>Marre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79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210312" y="126001"/>
            <a:ext cx="29535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附錄 </a:t>
            </a:r>
            <a:r>
              <a:rPr lang="en-US" altLang="zh-TW" sz="3600" b="1" dirty="0" smtClean="0">
                <a:solidFill>
                  <a:srgbClr val="607D8B"/>
                </a:solidFill>
                <a:ea typeface="微軟正黑體" panose="020B0604030504040204" pitchFamily="34" charset="-120"/>
              </a:rPr>
              <a:t>I </a:t>
            </a:r>
            <a:endParaRPr lang="en-US" altLang="zh-TW" sz="4000" b="1" dirty="0" smtClean="0">
              <a:solidFill>
                <a:srgbClr val="607D8B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18488" y="272195"/>
            <a:ext cx="288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20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0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套件及其指令</a:t>
            </a:r>
            <a:endParaRPr lang="zh-TW" altLang="en-US" sz="20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7994D6-830A-5642-82FE-AEE78C2C6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00391"/>
              </p:ext>
            </p:extLst>
          </p:nvPr>
        </p:nvGraphicFramePr>
        <p:xfrm>
          <a:off x="1155205" y="918526"/>
          <a:ext cx="9076931" cy="5625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1942">
                  <a:extLst>
                    <a:ext uri="{9D8B030D-6E8A-4147-A177-3AD203B41FA5}">
                      <a16:colId xmlns:a16="http://schemas.microsoft.com/office/drawing/2014/main" val="3978122660"/>
                    </a:ext>
                  </a:extLst>
                </a:gridCol>
                <a:gridCol w="5854989">
                  <a:extLst>
                    <a:ext uri="{9D8B030D-6E8A-4147-A177-3AD203B41FA5}">
                      <a16:colId xmlns:a16="http://schemas.microsoft.com/office/drawing/2014/main" val="589581515"/>
                    </a:ext>
                  </a:extLst>
                </a:gridCol>
              </a:tblGrid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資料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整理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239587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tidyverse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dplyr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purrr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mutate( ), arrange( ), filter( ), map( ), reduce( ), %&gt;% 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3316218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class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knn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539926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探索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式資料分析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26279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tidyverse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(ggplot2)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geom_density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geom_boxplot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geom_tile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facet_wrap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4911878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GGally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ggparcoord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2780281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gridExtra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grid.arrange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072725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遺失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值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36612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VIM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aggr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matrixplot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</a:t>
                      </a:r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kNN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998627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mice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mice(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87442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資料轉換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8302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timeDate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fBasics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Skewness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7299126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維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度縮減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143744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factoextra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fviz_eig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334890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FactoMineR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PCA(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242327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plotly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plot_ly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zh-TW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4940890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ggbiplot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ggbiplot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906073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vegan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isomap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720211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coRanking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coranking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), LCMC(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5392147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5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群集</a:t>
                      </a:r>
                      <a:r>
                        <a:rPr lang="zh-TW" altLang="en-US" sz="15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分析</a:t>
                      </a:r>
                      <a:endParaRPr lang="zh-TW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961152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pheatmap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pheatmap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5528963"/>
                  </a:ext>
                </a:extLst>
              </a:tr>
              <a:tr h="2556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clValid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clValid</a:t>
                      </a:r>
                      <a:r>
                        <a:rPr lang="en-US" sz="15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onsolas" panose="020B0609020204030204" pitchFamily="49" charset="0"/>
                        </a:rPr>
                        <a:t>( 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465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2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2043621" y="373711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變數說明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87125"/>
              </p:ext>
            </p:extLst>
          </p:nvPr>
        </p:nvGraphicFramePr>
        <p:xfrm>
          <a:off x="1311741" y="1839441"/>
          <a:ext cx="9574614" cy="291543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32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7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588">
                <a:tc gridSpan="2">
                  <a:txBody>
                    <a:bodyPr/>
                    <a:lstStyle/>
                    <a:p>
                      <a:pPr algn="l"/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水質指標</a:t>
                      </a:r>
                      <a:endParaRPr lang="en-US" altLang="zh-TW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流入水質狀況</a:t>
                      </a:r>
                      <a:endParaRPr lang="zh-TW" altLang="en-US" sz="2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85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Q- 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水流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(L/</a:t>
                      </a:r>
                      <a:r>
                        <a:rPr lang="en-US" altLang="zh-TW" sz="1800" b="1" dirty="0" err="1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hr</a:t>
                      </a:r>
                      <a:r>
                        <a:rPr lang="en-US" altLang="zh-TW" sz="18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ZN-</a:t>
                      </a:r>
                      <a:r>
                        <a:rPr lang="zh-TW" altLang="en-US" sz="2000" b="1" dirty="0" smtClean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鋅含量</a:t>
                      </a:r>
                      <a:endParaRPr lang="en-US" altLang="zh-TW" sz="2000" b="1" dirty="0" smtClean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PH-</a:t>
                      </a:r>
                      <a:r>
                        <a:rPr lang="zh-TW" altLang="en-US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酸鹼值</a:t>
                      </a:r>
                      <a:endParaRPr lang="en-US" altLang="zh-TW" sz="2000" b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COND</a:t>
                      </a:r>
                      <a:r>
                        <a:rPr lang="en-US" altLang="zh-TW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2000" b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導電度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28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DBO</a:t>
                      </a: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生化需氧量</a:t>
                      </a:r>
                      <a:endParaRPr lang="zh-TW" altLang="en-US" sz="2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DQO</a:t>
                      </a: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化學需氧量</a:t>
                      </a:r>
                      <a:endParaRPr lang="en-US" altLang="zh-TW" sz="2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SS-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懸浮固體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SSV-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揮發性懸浮固體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en-US" altLang="zh-TW" sz="2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SED-</a:t>
                      </a:r>
                      <a:r>
                        <a:rPr lang="zh-TW" altLang="en-US" sz="2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沉積物</a:t>
                      </a:r>
                      <a:endParaRPr lang="en-US" altLang="zh-TW" sz="2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Normal_Low_Influent</a:t>
                      </a: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流入量少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Normal_over_Mean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較乾淨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Settler_Problem</a:t>
                      </a: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處理器故障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Solid_Overload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固體超標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2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Storm</a:t>
                      </a:r>
                      <a:r>
                        <a:rPr lang="zh-TW" altLang="en-US" sz="2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豪雨</a:t>
                      </a:r>
                      <a:r>
                        <a:rPr lang="en-US" altLang="zh-TW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4590288" y="958486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437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-1860741" y="346279"/>
            <a:ext cx="77256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變數說明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69438" y="3226920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初步處理</a:t>
            </a:r>
            <a:endParaRPr lang="zh-TW" altLang="en-US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23651" y="3217917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16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</a:t>
            </a:r>
            <a:r>
              <a:rPr lang="zh-TW" altLang="en-US" sz="16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endParaRPr lang="zh-TW" altLang="en-US" sz="16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621321" y="3271366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1600" b="1" dirty="0" smtClean="0">
                <a:solidFill>
                  <a:srgbClr val="2196F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級處理</a:t>
            </a:r>
            <a:endParaRPr lang="zh-TW" altLang="en-US" sz="1600" b="1" dirty="0">
              <a:solidFill>
                <a:srgbClr val="2196F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-141401" y="3901776"/>
            <a:ext cx="12547076" cy="103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112538" y="2577356"/>
            <a:ext cx="1875647" cy="2530456"/>
            <a:chOff x="388428" y="2096408"/>
            <a:chExt cx="2543944" cy="2530456"/>
          </a:xfrm>
        </p:grpSpPr>
        <p:sp>
          <p:nvSpPr>
            <p:cNvPr id="10" name="圓角矩形 9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solidFill>
              <a:srgbClr val="F6B7B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311762" y="2096408"/>
              <a:ext cx="4455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E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48162" y="2707191"/>
              <a:ext cx="850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C00000"/>
                  </a:solidFill>
                </a:rPr>
                <a:t>Q</a:t>
              </a:r>
            </a:p>
            <a:p>
              <a:r>
                <a:rPr lang="en-US" altLang="zh-TW" sz="2000" b="1" dirty="0" smtClean="0">
                  <a:solidFill>
                    <a:srgbClr val="C00000"/>
                  </a:solidFill>
                </a:rPr>
                <a:t>ZN</a:t>
              </a: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737080" y="3352280"/>
              <a:ext cx="11055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722798" y="2699999"/>
              <a:ext cx="12095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224621" y="2587398"/>
            <a:ext cx="1893459" cy="2520414"/>
            <a:chOff x="388428" y="2106450"/>
            <a:chExt cx="2522525" cy="2520414"/>
          </a:xfrm>
        </p:grpSpPr>
        <p:sp>
          <p:nvSpPr>
            <p:cNvPr id="23" name="圓角矩形 22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solidFill>
              <a:srgbClr val="BBD08B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350912" y="2106450"/>
              <a:ext cx="4455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P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685030" y="2626010"/>
            <a:ext cx="1945435" cy="2481801"/>
            <a:chOff x="388428" y="2145063"/>
            <a:chExt cx="2522525" cy="2481801"/>
          </a:xfrm>
          <a:solidFill>
            <a:srgbClr val="92D9DC"/>
          </a:solidFill>
        </p:grpSpPr>
        <p:sp>
          <p:nvSpPr>
            <p:cNvPr id="46" name="圓角矩形 45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307188" y="2145063"/>
              <a:ext cx="44554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D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10141749" y="2725289"/>
            <a:ext cx="1955418" cy="2481801"/>
            <a:chOff x="388428" y="2145063"/>
            <a:chExt cx="2522525" cy="2481801"/>
          </a:xfrm>
          <a:solidFill>
            <a:srgbClr val="DEB9F9"/>
          </a:solidFill>
        </p:grpSpPr>
        <p:sp>
          <p:nvSpPr>
            <p:cNvPr id="51" name="圓角矩形 50"/>
            <p:cNvSpPr/>
            <p:nvPr/>
          </p:nvSpPr>
          <p:spPr>
            <a:xfrm>
              <a:off x="388428" y="2145063"/>
              <a:ext cx="2522525" cy="24818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327712" y="2145498"/>
              <a:ext cx="44554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 smtClean="0">
                  <a:solidFill>
                    <a:schemeClr val="bg1"/>
                  </a:solidFill>
                </a:rPr>
                <a:t>S</a:t>
              </a:r>
              <a:endParaRPr lang="zh-TW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38691" y="2807721"/>
              <a:ext cx="111546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PH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COND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702038" y="2791773"/>
              <a:ext cx="992410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bg2">
                      <a:lumMod val="25000"/>
                    </a:schemeClr>
                  </a:solidFill>
                </a:rPr>
                <a:t>DBO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DQO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SSV</a:t>
              </a:r>
            </a:p>
            <a:p>
              <a:r>
                <a:rPr lang="en-US" altLang="zh-TW" sz="2000" b="1" dirty="0" smtClean="0">
                  <a:solidFill>
                    <a:schemeClr val="bg2">
                      <a:lumMod val="25000"/>
                    </a:schemeClr>
                  </a:solidFill>
                </a:rPr>
                <a:t>SED</a:t>
              </a:r>
            </a:p>
          </p:txBody>
        </p:sp>
      </p:grpSp>
      <p:pic>
        <p:nvPicPr>
          <p:cNvPr id="55" name="圖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6" y="3577518"/>
            <a:ext cx="777345" cy="777345"/>
          </a:xfrm>
          <a:prstGeom prst="rect">
            <a:avLst/>
          </a:prstGeom>
        </p:spPr>
      </p:pic>
      <p:pic>
        <p:nvPicPr>
          <p:cNvPr id="56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464" y="3202241"/>
            <a:ext cx="1706732" cy="18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ãwater treatment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10" y="3202241"/>
            <a:ext cx="1822342" cy="19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9221" y="5104223"/>
            <a:ext cx="130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607D8B"/>
                </a:solidFill>
              </a:rPr>
              <a:t>Input</a:t>
            </a:r>
            <a:endParaRPr lang="zh-TW" altLang="en-US" sz="2400" b="1" dirty="0">
              <a:solidFill>
                <a:srgbClr val="607D8B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33062" y="5255930"/>
            <a:ext cx="211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07D8B"/>
                </a:solidFill>
              </a:rPr>
              <a:t>Input to</a:t>
            </a:r>
          </a:p>
          <a:p>
            <a:r>
              <a:rPr lang="en-US" altLang="zh-TW" sz="2000" b="1" dirty="0" smtClean="0">
                <a:solidFill>
                  <a:srgbClr val="607D8B"/>
                </a:solidFill>
              </a:rPr>
              <a:t> primary settler</a:t>
            </a:r>
            <a:endParaRPr lang="zh-TW" altLang="en-US" sz="2000" b="1" dirty="0">
              <a:solidFill>
                <a:srgbClr val="607D8B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773196" y="5243505"/>
            <a:ext cx="211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607D8B"/>
                </a:solidFill>
              </a:rPr>
              <a:t>Input to secondary settler</a:t>
            </a:r>
            <a:endParaRPr lang="zh-TW" altLang="en-US" sz="2000" b="1" dirty="0">
              <a:solidFill>
                <a:srgbClr val="607D8B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623870" y="5278781"/>
            <a:ext cx="130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607D8B"/>
                </a:solidFill>
              </a:rPr>
              <a:t>O</a:t>
            </a:r>
            <a:r>
              <a:rPr lang="en-US" altLang="zh-TW" sz="2400" b="1" dirty="0" smtClean="0">
                <a:solidFill>
                  <a:srgbClr val="607D8B"/>
                </a:solidFill>
              </a:rPr>
              <a:t>utput</a:t>
            </a:r>
            <a:endParaRPr lang="zh-TW" altLang="en-US" sz="2400" b="1" dirty="0">
              <a:solidFill>
                <a:srgbClr val="607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12140" y="227684"/>
            <a:ext cx="22321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3200" b="1" dirty="0">
                <a:solidFill>
                  <a:srgbClr val="607D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3200" b="1" dirty="0" smtClean="0">
              <a:solidFill>
                <a:srgbClr val="607D8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147572" y="1002791"/>
            <a:ext cx="1696720" cy="96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Raw Data</a:t>
            </a:r>
            <a:endParaRPr lang="zh-TW" altLang="en-US" sz="2400" b="1" dirty="0"/>
          </a:p>
        </p:txBody>
      </p:sp>
      <p:sp>
        <p:nvSpPr>
          <p:cNvPr id="6" name="圓角矩形 5"/>
          <p:cNvSpPr/>
          <p:nvPr/>
        </p:nvSpPr>
        <p:spPr>
          <a:xfrm>
            <a:off x="4082288" y="1045462"/>
            <a:ext cx="2313432" cy="9601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/>
              <a:t>Exploratory Data Analysis (EDA)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082288" y="3842630"/>
            <a:ext cx="2313432" cy="960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Dimension Reduction</a:t>
            </a:r>
            <a:endParaRPr lang="zh-TW" altLang="en-US" sz="2400" b="1" dirty="0"/>
          </a:p>
        </p:txBody>
      </p:sp>
      <p:sp>
        <p:nvSpPr>
          <p:cNvPr id="8" name="圓角矩形 7"/>
          <p:cNvSpPr/>
          <p:nvPr/>
        </p:nvSpPr>
        <p:spPr>
          <a:xfrm>
            <a:off x="4082288" y="2445272"/>
            <a:ext cx="2313432" cy="9601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b="1" dirty="0" smtClean="0"/>
              <a:t>Missing Value</a:t>
            </a:r>
            <a:endParaRPr lang="zh-TW" altLang="en-US" sz="2100" b="1" dirty="0"/>
          </a:p>
        </p:txBody>
      </p:sp>
      <p:sp>
        <p:nvSpPr>
          <p:cNvPr id="9" name="圓角矩形 8"/>
          <p:cNvSpPr/>
          <p:nvPr/>
        </p:nvSpPr>
        <p:spPr>
          <a:xfrm>
            <a:off x="4082288" y="5239988"/>
            <a:ext cx="2313432" cy="9601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Clustering</a:t>
            </a:r>
            <a:endParaRPr lang="zh-TW" altLang="en-US" sz="2400" b="1" dirty="0"/>
          </a:p>
        </p:txBody>
      </p:sp>
      <p:sp>
        <p:nvSpPr>
          <p:cNvPr id="11" name="向右箭號 10"/>
          <p:cNvSpPr/>
          <p:nvPr/>
        </p:nvSpPr>
        <p:spPr>
          <a:xfrm>
            <a:off x="3219450" y="1246631"/>
            <a:ext cx="487680" cy="38404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5400000">
            <a:off x="5067410" y="2073830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5400000">
            <a:off x="5067410" y="3468817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5067410" y="4866175"/>
            <a:ext cx="343188" cy="3103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87160" y="3842630"/>
            <a:ext cx="3635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ISOMAP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DR Quality Assessment: LCMC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487160" y="5366105"/>
            <a:ext cx="363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err="1" smtClean="0">
                <a:solidFill>
                  <a:schemeClr val="bg2">
                    <a:lumMod val="25000"/>
                  </a:schemeClr>
                </a:solidFill>
              </a:rPr>
              <a:t>Hierarcical</a:t>
            </a:r>
            <a:r>
              <a:rPr lang="en-US" altLang="zh-TW" sz="2000" b="1" dirty="0" smtClean="0">
                <a:solidFill>
                  <a:schemeClr val="bg2">
                    <a:lumMod val="25000"/>
                  </a:schemeClr>
                </a:solidFill>
              </a:rPr>
              <a:t>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</a:rPr>
              <a:t>Validation: Internal, Stability</a:t>
            </a:r>
          </a:p>
        </p:txBody>
      </p:sp>
    </p:spTree>
    <p:extLst>
      <p:ext uri="{BB962C8B-B14F-4D97-AF65-F5344CB8AC3E}">
        <p14:creationId xmlns:p14="http://schemas.microsoft.com/office/powerpoint/2010/main" val="18455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1636</Words>
  <Application>Microsoft Office PowerPoint</Application>
  <PresentationFormat>寬螢幕</PresentationFormat>
  <Paragraphs>1136</Paragraphs>
  <Slides>61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微軟正黑體</vt:lpstr>
      <vt:lpstr>新細明體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&amp; Bounded-Raw Data with Complete Linkage</vt:lpstr>
      <vt:lpstr>Data &amp; Bounded-Raw Data with Single Linkage</vt:lpstr>
      <vt:lpstr>Data &amp; Bounded-Raw Data with Average Linkage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雍淵 藍</cp:lastModifiedBy>
  <cp:revision>114</cp:revision>
  <dcterms:created xsi:type="dcterms:W3CDTF">2019-01-04T14:06:07Z</dcterms:created>
  <dcterms:modified xsi:type="dcterms:W3CDTF">2019-12-23T07:53:25Z</dcterms:modified>
</cp:coreProperties>
</file>